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58" r:id="rId7"/>
    <p:sldId id="260" r:id="rId8"/>
    <p:sldId id="31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16" r:id="rId18"/>
    <p:sldId id="269" r:id="rId19"/>
    <p:sldId id="270" r:id="rId20"/>
    <p:sldId id="317" r:id="rId21"/>
    <p:sldId id="318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19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1563.62 4977.77,'15'0,"31"0,77 30,-46-14,-16-1,-15 0,15 1,16 14,-31-30,-15 16,30-16,-30 0,15 15,0-15,-15 0,15 0,0 15,0-15,-16 0,1 0,46 0,-16 0,-15 0,15 0,31 0,-15 0,-16-15,16 15,0-15,-47 15,32-16,-1 16,-30-15,15 15,0 0,-16 0,1 0,15-15,-15 15,-1 0,16-16,-30 1,14 15,1 0,-16 0,31-15,-30 15,-1-16,16 16,-1 0,16 0,-15-15,15 15,46 0,-61 0,30 0,-46 0,16 0,-16 0,16 0,-16 0,16 0,0 0,-1 15,-14-15,15 0,-1 16,16-16,-30 0,14 0,1 0,0 0,-1 0,1 0,0 0,-16 0,0 0,1 0,-1 0,16 0,-16 0,0 0,1 0,-1-16,0 16,16 0,0 0,-1 0,1 0,-16 0,16 0,0 0,-16 0,16-15,30 15,-30 0,15-15,-31 15,46 0,-30 0,0 0,-1 0,32 0,-16 0,-31 0,16 0,-1 0,-14 0,-1 0,0 0,-15 0,16 0,-16 0,15 0,-15 0,15 0,-15 0,16 0,-16 0,15 0,0 0,-15 0,0 0,16 0,-16 0,0 0,0 0,0 0,15 0,-15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1483.62 253.773,'0'16,"0"-16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12913 1771.2,'-250'0,"228"-23,-13 0,13 0,-46-56,45 67,11-10,12 22,0-23,0 0,0 0,23 1,45-46,-11 45,11 0,1 12,10-1,12 12,114 0,-149 12,1 33,12 12,-47-23,58 91,-57-79,-1-12,-22-23,-22-11,-24 11,-124-11,67 0,-10 0,33 0,35 12,33-12,1 0,11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2740.96 3828.2,'-11'0,"-91"0,68 0,-23 0,23 0,-12 0,-56-34,45 11,12 0,10 12,1-12,-22-22,10 10,1-21,33 33,-10-23,10 1,12-12,-11 23,11 0,0 11,0 12,0-1,11 1,1 0,22-12,68-11,-23 0,69-12,-125 46,22-11,1 11,22 0,-34 11,12 12,-12 11,11-11,1 34,-24-35,-10 13,10-13,-22-10,12 10,-1 13,1-13,-12 12,11 0,-11 1,11 21,-11 1,0-34,0 0,0-12,0 0,0 1,-11-12,11 11,0-11,-11 11,11-11,0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240.961 4907.2,'0'12,"0"-12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922.961 6646.2,'0'0,"0"0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12442.6 6433.77,'0'0,"-15"0,-16 0,-30 0,-93-15,62 0,16-16,-16 0,-46-15,-77-15,123 30,-31 1,31-1,-92-30,123 45,-31-30,0 16,15-16,16 0,-1 15,32 0,14 1,1 14,15 1,0 15,0 0,0-15,0-1,15 16,-15 0,16-15,14 0,1-1,0 1,15 0,15-1,16 1,15-16,-16 16,32 15,229-15,-199 15,0 0,-30 0,-16 0,61 0,-15 15,107 31,-137-31,-16 16,-16-16,-14 1,-1-1,0 0,16 16,-46 0,-1-16,-14 0,-16-15,15 16,-15-1,0-15,0 15,15 1,-15-16,0 15,0 0,0-15,0 16,-15 14,0-14,-16-1,16 0,15 1,-31-1,0 0,1 1,-16-1,0 0,0 1,-31-1,0 16,-15-16,0-15,-46 15,46-15,0 0,31 0,15 0,31 0,-1 0,16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335.961 6112.2,'159'46,"-79"-1,-12-11,23 0,-23 12,12-12,-12 0,23 11,-46-22,12 0,-23 0,23-1,23 35,-24-23,1 0,-11 0,-12 0,0-11,0 23,12-12,-12 0,22 34,-33-45,11 0,0 11,-22-23,10 12,1-1,-11-10,-12-1,11 1,0 10,1-10,-1-1,0 0,1 1,-12-1,11 0,-11 1,11-1,1-11,-12 12,11-1,-11 0,12-11,-12 12,0-12,0 0,11 0,-11 11,0-11,0 0,0 0,0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1779.96 7078.2,'0'0,"11"0,-11 0,23 12,-12-1,0-11,1 11,11 1,-12-1,0 0,1 1,-1-12,0 11,12 0,-12 1,1-1,11 12,-12-23,-11 11,11-11,-11 0,0 0,0 0,0 0,0 0,0-22,0-1,0 11,0-22,0 23,0 0,0-1,0 1,0 0,0 11,0-12,0 12,0-11,0 11,0 0,0 0,0-12,0 12,0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8496.96 486.202,'0'0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4627.96 5646.2,'0'0,"-11"0,11 0,-23 0,11 12,-22-12,-22 0,33 0,-23 0,35 0,0 0,-1 0,1 0,11-12,-11 12,-1 0,12-11,-11 11,11-12,-12 1,12 11,-11-11,11-1,0 1,0-12,0 12,0-1,0-10,0 10,11-33,-11 22,12 12,-1-12,1 0,-1 12,0 0,1-1,10-10,1-1,-12 11,12 1,0-12,0 12,-12 0,0 11,1-12,10 1,1 0,0-1,-12 1,12-1,0 12,-12-11,12 0,0 11,-1-12,1 12,45-11,-34 11,0 0,1 0,-13 0,12 0,-22 0,22 23,-11-12,-1 23,-10-11,-1-12,0 23,1-22,-1 33,-11-33,0-1,0 0,0 1,0 10,0 1,-11 23,-1-35,-10 12,10-1,-22 1,-11 11,11-11,-46 0,23-12,46 0,-23 1,0-12,0 0,22 0,-22 11,23-11,11 0,0-11,0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1854.62 7599.77,'0'0,"-15"0,0 0,15 0,-77 0,46 0,-15 0,-46-31,77 16,0-16,-1 31,1-15,15 0,0 15,0 0,0-16,-15 1,15 15,0-15,0-1,0 16,0-15,0 0,0-16,15 0,0 16,1 15,14-15,-14-1,14 1,1 0,0-1,-1 1,1 15,15-15,-15-1,-1 16,16-15,-30 15,-1 0,0 0,16 0,0 0,-1-16,17 16,-17 0,1 0,15 0,0 0,46 0,-46 0,0 0,31 0,-47 0,1 0,0 0,-1 0,-14 0,14 0,-14 0,14 0,32 0,-16 0,0 16,-16-16,-14 0,-16 0,15 0,0 0,1 15,-1-15,0 0,1 0,-1 16,-15-16,15 0,1 15,-1 0,0-15,-15 16,0-16,16 15,-16 0,15 1,-15-16,0 15,0 0,0 1,0 14,0-30,0 16,0-1,0-15,0 15,-15 1,-1-1,1 0,0-15,-16 16,16-1,-1 0,-14 1,14-16,1 15,-16 0,1-15,-1 0,-61 31,0-16,46 1,15-16,16 0,-16 0,16 0,0 0,-16 0,0 0,1 0,-1 0,0 0,1 0,-1 0,0 0,16 0,-16 0,16 0,-16 0,1 0,14 0,1 0,0 0,-1 0,1 0,-1 0,1-16,-62 1,62 15,0-15,15 15,-31 0,31 0,-15-16,15 1,-16-16,16 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9776.96 1009.2,'0'0,"0"0,-12 0,-11 0,-33 0,-13 0,-44 11,79 1,11-12,-11 0,11 11,-11-11,0 0,0 0,0 0,0 0,-12 0,1-11,33-1,1 1,11 0,0 11,0-12,0 12,0-22,0 22,23-12,-1 1,1-12,11 0,12 12,33-34,-45 33,35-11,-24 12,23 0,-22 11,-12-12,11 12,1 0,-12 0,11 0,-11 0,0 0,35 0,-24 23,1-12,10 24,-33-13,-12-22,-11 12,0-1,0-11,-22 23,-46 11,-23 0,0-11,-12-1,24-10,22-12,12-12,45 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597.62 299.773,'153'31,"-122"-31,-31 0,15 0,1 0,-1 15,0-15,1 0,-16 0,0 0,15 0,-15 0,0 0,15 0,-15 0,16 0,-1 0,0 0,1 0,-1 0,0 0,1 0,-1 0,0 0,-15 0,16 0,14 0,-14 0,-1 0,-15 0,31 0,-16 0,0 0,1 0,-1 0,16 0,-16 0,0 0,31 0,-30 0,-1 0,0 0,1 0,30 0,-31 0,0 0,1 0,14 0,1 0,-16 0,1 0,-1 0,0 0,1 0,-1 0,16 16,-16-16,0 0,31 0,-30 0,-1 0,16 0,-16 0,0 0,16 0,15 0,-46 0,15 0,1 0,-1 0,-15 0,15 0,1 0,-1 0,0 0,1 0,-1-16,0 16,-15 0,16 0,-16 0,0 0,15 0,-15 0,16 0,-1 0,16-15,-16 15,16-15,-16 15,0 0,-15 0,16-16,-16 16,15 0,0 0,1 0,-1-15,0 15,1 0,-16 0,15 0,0 0,-15 0,0 0,0 0,16 0,-16 0,0 0,0 0,0 0,15 0,-15 0,0 0,15 0,-15 0,16 0,-16 0,15 0,-15 0,0 0,0 0,15 0,-15 0,16 15,-16-15,0 0,15 0,-15 0,0 16,0-16,0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13847.6 499.773,'0'0,"0"0,-16 0,-45 0,0 0,-1 0,16-16,0 1,-30-16,30 16,0 0,-31-1,31 1,15 0,1-1,14 1,1 0,0-1,-1-14,16 14,0 1,0 0,0-1,0-14,31-32,0 32,30-1,-30 0,30 16,0-16,1 16,-16-1,0 16,0-15,0 15,0 0,15 0,31 0,-31 0,1 0,-16 15,0 1,-31-1,31 0,-15 16,-16-15,1 14,-1 1,0-16,1 1,-16-1,0 16,0-1,-62 47,1 0,-16-31,-15 30,77-60,-31-1,15-15,16 0,-16-15,31 15,0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4523.62 5242.27,'15'0,"-15"0,16 0,14 0,-30 0,31 0,-16 0,-15 0,16 0,-1 0,0 0,16 16,15-16,-31 0,1 15,-1-15,-15 0,0 0,0 0,0 0,15 0,-15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8280.62 6224.27,'0'0,"0"0,31 0,-1 0,16 0,0 0,16 0,-32 0,1 0,15-16,-15 16,-1 0,-14 0,-1 0,16 0,-16-15,16 15,-16 0,16 0,-16 0,16-15,-1 15,-14 0,-1 0,46-16,-45 16,-1 0,0 0,16 0,0 0,-1 0,-14 0,-1 0,16 0,-31 0,30 0,-14 0,-1 0,16 0,0 0,-16 0,0 0,47 16,-47-16,0 0,1 0,-1 0,0 0,1 0,-1 0,0 0,-15 0,0 0,16 0,-16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3109.62 1311.77,'0'0,"0"0,-46 0,-16 0,47 0,-31 0,0 0,-15 0,30 0,-15 0,15 0,16 0,-16 0,1 0,-16 0,15-15,-15 0,15-1,31 16,-15-15,15 15,-15-15,15-1,0 1,0 0,0 15,0-16,0 16,0-15,15 0,-15-1,15 1,1 15,-1-15,16-16,-1 16,1-1,0 1,-1 0,1 15,-16-16,16 16,-16-15,62-16,-46 16,-1 0,1 15,-16-16,47 1,-32 15,16-15,-15 15,0 0,15-16,-16 16,1-15,15 15,0-15,0 15,31 0,-62 0,31-16,0 16,-15 0,-1 0,-14 0,14 0,1 0,-16 0,1 0,-1 0,16 0,-16 16,16-1,-16-15,-15 15,15-15,-15 16,16-16,-1 30,0-14,-15-16,16 15,-16 0,0 1,0-1,0 0,0-15,0 16,0-1,0 0,0-15,0 16,0-1,0 0,0 1,-16 14,16-14,-15 14,0-14,-16-1,16 16,-16-16,16 16,-16-16,0 16,1-16,-16 16,-46 15,46-31,0 0,-31 16,46-31,1 15,-16-15,15 0,16 0,-16 0,31 0,-15 0,-1 0,-14-15,14-16,1 16,0 0,-1-1,1 1,0 15,15-15,-16-1,16 16,-15-15,15 0,-15 15,15-16,0 16,0 0,-16 0,16-15,0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1004.96 4112.2,'0'0,"-12"0,1 0,-12-34,0 0,1 0,-1-12,12-11,11 34,-12-33,12 22,0 11,12-11,-12 22,11 1,0 0,1-12,-1 12,12-1,-12 1,1-1,22-10,-23 22,12-12,-1 12,1-11,11 11,-11 0,11 0,-11 0,11 0,-11 0,11 23,-23-12,1 0,-1 12,0 0,1 11,-1-11,-11-1,0 1,0 0,0 22,-91 92,11-46,-67 34,90-114,11 0,24-11,22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9-09T17:31:1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6914.96 6749.2,'-12'0,"1"0,0 0,-12 0,-23 0,12 0,-23 0,-56 0,79 0,-23 0,23 0,11 0,-11 0,0 0,-23 0,-11 0,-12-12,-11 12,57 0,0 0,0 0,-11 0,-1 0,12 0,0 0,-12 0,12 0,12 0,-35 0,23 0,11 0,0 0,-11 0,-45 0,33 0,-22 0,34 0,11 0,-45 0,34 0,0 0,-34 0,45 0,-11 12,-23-12,11 0,-22 11,34-11,-11 0,-24 0,24 11,34-11,-23 0,-1 0,35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1c8db6a16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1c8db6a16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ef74fa915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ef74fa915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ef74fa915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ef74fa915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759d42181_2_2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759d42181_2_2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ef74fa915_0_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ef74fa915_0_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ef74fa915_0_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ef74fa915_0_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59d42181_2_2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59d42181_2_2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85ed1189_4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85ed1189_4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759d42181_2_2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759d42181_2_2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ef74fa915_0_1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ef74fa915_0_1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ef74fa915_0_1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ef74fa915_0_1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1c8db6a16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1c8db6a16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ef74fa915_0_1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ef74fa915_0_1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ef74fa915_0_1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ef74fa915_0_1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ef74fa915_0_1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ef74fa915_0_1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d184826b3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d184826b3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d184826b3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d184826b3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184826b3_0_1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d184826b3_0_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085ed1189_4_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085ed1189_4_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759d42181_2_2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759d42181_2_2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085ed1189_4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085ed1189_4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ef74fa915_0_1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ef74fa915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59d42181_2_2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59d42181_2_2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ef74fa915_0_1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ef74fa915_0_1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ef74fa915_0_1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ef74fa915_0_1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ef74fa915_0_1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ef74fa915_0_1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ef74fa915_0_1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ef74fa915_0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ef74fa915_0_1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ef74fa915_0_1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ef74fa915_0_2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ef74fa915_0_2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ef74fa915_0_2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ef74fa915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085ed1189_4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085ed1189_4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085ed1189_4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085ed1189_4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59d42181_2_2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59d42181_2_2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759d42181_2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759d42181_2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ef74fa915_0_2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ef74fa915_0_2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ef74fa915_0_2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ef74fa915_0_2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ef74fa915_0_2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ef74fa915_0_2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ef74fa915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ef74fa915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ef74fa915_0_2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ef74fa915_0_2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ef74fa915_0_2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ef74fa915_0_2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ef74fa915_0_2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ef74fa915_0_2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85ed1189_4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85ed1189_4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ef74fa915_0_2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ef74fa915_0_2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ef74fa915_0_3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ef74fa915_0_3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759d42181_2_2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759d42181_2_2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ef74fa915_0_2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ef74fa915_0_2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ef74fa915_0_3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ef74fa915_0_3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ef74fa915_0_3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ef74fa915_0_3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gcloud dataproc clusters create example-cluster --region=us-east1</a:t>
            </a:r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ef74fa915_0_3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ef74fa915_0_3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ef74fa915_0_3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ef74fa915_0_3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gcloud dataproc jobs submit spark --cluster example-cluster     --region=us-east1     --class org.apache.spark.examples.SparkPi     --jars file:///usr/lib/spark/examples/jars/spark-examples.jar -- 1000</a:t>
            </a:r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ef74fa915_0_3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ef74fa915_0_3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759d42181_2_2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759d42181_2_2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gcloud beta dataproc clusters create example-cluster --region=us-east1 --optional-components=ANACONDA,JUPYTER --image-version=1.3 --enable-component-gateway --bucket big-data-6893 --project big-data-6893-325519 --single-node --metadata 'PIP_PACKAGES=graphframes==0.6' --initialization-actions gs://dataproc-initialization-actions/python/pip-install.sh</a:t>
            </a:r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759d42181_2_2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759d42181_2_2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085ed1189_4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085ed1189_4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085ed1189_4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085ed1189_4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f74fa915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ef74fa915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f74fa915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ef74fa915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ef74fa915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ef74fa915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ef74fa915_0_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ef74fa915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cloud.google.com/resource-manager/" TargetMode="Externa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customXml" Target="../ink/ink9.xml"/><Relationship Id="rId4" Type="http://schemas.openxmlformats.org/officeDocument/2006/relationships/image" Target="../media/image22.png"/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customXml" Target="../ink/ink10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cloud.google.com/shell/docs/quickstart" TargetMode="External"/><Relationship Id="rId2" Type="http://schemas.openxmlformats.org/officeDocument/2006/relationships/hyperlink" Target="https://cloud.google.com/sdk/docs/quickstarts" TargetMode="External"/><Relationship Id="rId1" Type="http://schemas.openxmlformats.org/officeDocument/2006/relationships/hyperlink" Target="https://console.cloud.google.com/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png"/><Relationship Id="rId2" Type="http://schemas.openxmlformats.org/officeDocument/2006/relationships/customXml" Target="../ink/ink11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customXml" Target="../ink/ink13.xml"/><Relationship Id="rId3" Type="http://schemas.openxmlformats.org/officeDocument/2006/relationships/image" Target="../media/image29.png"/><Relationship Id="rId2" Type="http://schemas.openxmlformats.org/officeDocument/2006/relationships/customXml" Target="../ink/ink1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png"/><Relationship Id="rId2" Type="http://schemas.openxmlformats.org/officeDocument/2006/relationships/customXml" Target="../ink/ink14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cloud.google.com/sdk/docs/quickstart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3.png"/><Relationship Id="rId6" Type="http://schemas.openxmlformats.org/officeDocument/2006/relationships/customXml" Target="../ink/ink17.xml"/><Relationship Id="rId5" Type="http://schemas.openxmlformats.org/officeDocument/2006/relationships/image" Target="../media/image42.png"/><Relationship Id="rId4" Type="http://schemas.openxmlformats.org/officeDocument/2006/relationships/customXml" Target="../ink/ink16.xml"/><Relationship Id="rId3" Type="http://schemas.openxmlformats.org/officeDocument/2006/relationships/image" Target="../media/image41.png"/><Relationship Id="rId2" Type="http://schemas.openxmlformats.org/officeDocument/2006/relationships/customXml" Target="../ink/ink15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cloud.google.com/product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customXml" Target="../ink/ink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cloud.google.com/storage/docs/gsuti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6.png"/><Relationship Id="rId2" Type="http://schemas.openxmlformats.org/officeDocument/2006/relationships/customXml" Target="../ink/ink19.xml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3" Type="http://schemas.openxmlformats.org/officeDocument/2006/relationships/image" Target="../media/image3.png"/><Relationship Id="rId2" Type="http://schemas.openxmlformats.org/officeDocument/2006/relationships/hyperlink" Target="https://console.cloud.google.com/home/dashboard" TargetMode="External"/><Relationship Id="rId1" Type="http://schemas.openxmlformats.org/officeDocument/2006/relationships/hyperlink" Target="https://cloud.google.com/free/" TargetMode="Externa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9.png"/><Relationship Id="rId3" Type="http://schemas.openxmlformats.org/officeDocument/2006/relationships/customXml" Target="../ink/ink20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1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1" Type="http://schemas.openxmlformats.org/officeDocument/2006/relationships/image" Target="../media/image7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customXml" Target="../ink/ink6.xml"/><Relationship Id="rId7" Type="http://schemas.openxmlformats.org/officeDocument/2006/relationships/image" Target="../media/image9.png"/><Relationship Id="rId6" Type="http://schemas.openxmlformats.org/officeDocument/2006/relationships/customXml" Target="../ink/ink5.xml"/><Relationship Id="rId5" Type="http://schemas.openxmlformats.org/officeDocument/2006/relationships/image" Target="../media/image8.png"/><Relationship Id="rId4" Type="http://schemas.openxmlformats.org/officeDocument/2006/relationships/customXml" Target="../ink/ink4.xml"/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png"/><Relationship Id="rId1" Type="http://schemas.openxmlformats.org/officeDocument/2006/relationships/hyperlink" Target="https://console.cloud.google.com/dataproc/jobs" TargetMode="Externa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EECS E6893 Big Data Analytics</a:t>
            </a:r>
            <a:br>
              <a:rPr lang="en-GB" sz="2800"/>
            </a:br>
            <a:r>
              <a:rPr lang="en-GB" sz="2800"/>
              <a:t>Intro to Big Data Analytics on GCP</a:t>
            </a:r>
            <a:endParaRPr sz="2800"/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Rui Chu, rc3414</a:t>
            </a:r>
            <a:r>
              <a:rPr lang="en-GB" sz="1800"/>
              <a:t>@columbia.edu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295400"/>
            <a:ext cx="1109827" cy="9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116840"/>
            <a:ext cx="9144000" cy="956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6034500" y="2835000"/>
            <a:ext cx="1633500" cy="13230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GCP: Create project</a:t>
            </a:r>
            <a:endParaRPr lang="en-GB"/>
          </a:p>
        </p:txBody>
      </p:sp>
      <p:sp>
        <p:nvSpPr>
          <p:cNvPr id="129" name="Google Shape;129;p24"/>
          <p:cNvSpPr txBox="1"/>
          <p:nvPr>
            <p:ph type="body" idx="1"/>
          </p:nvPr>
        </p:nvSpPr>
        <p:spPr>
          <a:xfrm>
            <a:off x="311700" y="113279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Project: basic unit </a:t>
            </a:r>
            <a:r>
              <a:rPr lang="en-GB"/>
              <a:t>for creating, enabling, and using all GCP services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managing APIs, billing, permissions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adding and removing collaborators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Visit console dashboard or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cloud resource manager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Click on “create project / new project” and complete the flow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Ensure billing is pointing to the $300 credit</a:t>
            </a:r>
            <a:endParaRPr lang="en-GB"/>
          </a:p>
        </p:txBody>
      </p:sp>
      <p:sp>
        <p:nvSpPr>
          <p:cNvPr id="130" name="Google Shape;130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/>
          <p:nvPr/>
        </p:nvSpPr>
        <p:spPr>
          <a:xfrm>
            <a:off x="4846500" y="1134000"/>
            <a:ext cx="1633500" cy="393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" name="墨迹 0"/>
              <p14:cNvContentPartPr/>
              <p14:nvPr/>
            </p14:nvContentPartPr>
            <p14:xfrm>
              <a:off x="1565910" y="511810"/>
              <a:ext cx="935355" cy="438785"/>
            </p14:xfrm>
          </p:contentPart>
        </mc:Choice>
        <mc:Fallback xmlns="">
          <p:pic>
            <p:nvPicPr>
              <p:cNvPr id="1" name="墨迹 0"/>
            </p:nvPicPr>
            <p:blipFill>
              <a:blip r:embed="rId3"/>
            </p:blipFill>
            <p:spPr>
              <a:xfrm>
                <a:off x="1565910" y="511810"/>
                <a:ext cx="935355" cy="4387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0"/>
            <a:ext cx="8472170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2390140"/>
            <a:ext cx="6731000" cy="2273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51180" y="2279650"/>
              <a:ext cx="311150" cy="40449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51180" y="2279650"/>
                <a:ext cx="311150" cy="404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925445" y="4278630"/>
              <a:ext cx="1466215" cy="22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925445" y="4278630"/>
                <a:ext cx="1466215" cy="222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1633500" y="783000"/>
            <a:ext cx="742500" cy="393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" name="墨迹 0"/>
              <p14:cNvContentPartPr/>
              <p14:nvPr/>
            </p14:nvContentPartPr>
            <p14:xfrm>
              <a:off x="942340" y="161290"/>
              <a:ext cx="635" cy="10795"/>
            </p14:xfrm>
          </p:contentPart>
        </mc:Choice>
        <mc:Fallback xmlns="">
          <p:pic>
            <p:nvPicPr>
              <p:cNvPr id="1" name="墨迹 0"/>
            </p:nvPicPr>
            <p:blipFill>
              <a:blip r:embed="rId3"/>
            </p:blipFill>
            <p:spPr>
              <a:xfrm>
                <a:off x="942340" y="161290"/>
                <a:ext cx="635" cy="107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GCP: Interaction</a:t>
            </a:r>
            <a:endParaRPr lang="en-GB"/>
          </a:p>
        </p:txBody>
      </p:sp>
      <p:sp>
        <p:nvSpPr>
          <p:cNvPr id="150" name="Google Shape;150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1"/>
              </a:rPr>
              <a:t>Graphical UI / console</a:t>
            </a:r>
            <a:r>
              <a:rPr lang="en-GB"/>
              <a:t>: </a:t>
            </a:r>
            <a:r>
              <a:rPr lang="en-GB"/>
              <a:t>Useful to create VMs, set up clusters, provision resources, manage teams, etc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2"/>
              </a:rPr>
              <a:t>Command line tools / Cloud SDK</a:t>
            </a:r>
            <a:r>
              <a:rPr lang="en-GB"/>
              <a:t>: </a:t>
            </a:r>
            <a:r>
              <a:rPr lang="en-GB"/>
              <a:t>Useful for interacting from local host and using the resources once provisioned. E.x. ssh into instances, submit jobs, copy files, etc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Cloud Shell</a:t>
            </a:r>
            <a:r>
              <a:rPr lang="en-GB"/>
              <a:t>: </a:t>
            </a:r>
            <a:r>
              <a:rPr lang="en-GB"/>
              <a:t>Same as command line, but web-based and pre-installed with SDK and tools</a:t>
            </a:r>
            <a:endParaRPr lang="en-GB"/>
          </a:p>
        </p:txBody>
      </p:sp>
      <p:sp>
        <p:nvSpPr>
          <p:cNvPr id="151" name="Google Shape;151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311700" y="344060"/>
            <a:ext cx="8520600" cy="572700"/>
          </a:xfrm>
        </p:spPr>
        <p:txBody>
          <a:bodyPr/>
          <a:p>
            <a:r>
              <a:rPr lang="en-US" altLang="zh-CN"/>
              <a:t>Search in Google: GCP console 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44550"/>
            <a:ext cx="9144000" cy="4298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7925435" y="864870"/>
              <a:ext cx="628650" cy="2609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7925435" y="864870"/>
                <a:ext cx="628650" cy="2609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0"/>
            <a:ext cx="828167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257300" y="1983740"/>
              <a:ext cx="563245" cy="4483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1257300" y="1983740"/>
                <a:ext cx="563245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53035" y="3116580"/>
              <a:ext cx="635" cy="82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53035" y="3116580"/>
                <a:ext cx="635" cy="82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 lang="en-GB"/>
          </a:p>
        </p:txBody>
      </p:sp>
      <p:sp>
        <p:nvSpPr>
          <p:cNvPr id="63" name="Google Shape;63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</a:pPr>
            <a:r>
              <a:rPr lang="en-GB">
                <a:solidFill>
                  <a:schemeClr val="dk1"/>
                </a:solidFill>
              </a:rPr>
              <a:t>GCP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Setup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Interaction</a:t>
            </a:r>
            <a:endParaRPr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</a:pPr>
            <a:r>
              <a:rPr lang="en-GB">
                <a:solidFill>
                  <a:schemeClr val="dk1"/>
                </a:solidFill>
              </a:rPr>
              <a:t>Services</a:t>
            </a:r>
            <a:endParaRPr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○"/>
            </a:pPr>
            <a:r>
              <a:rPr lang="en-GB">
                <a:solidFill>
                  <a:schemeClr val="dk1"/>
                </a:solidFill>
              </a:rPr>
              <a:t>Cloud Storage</a:t>
            </a:r>
            <a:endParaRPr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○"/>
            </a:pPr>
            <a:r>
              <a:rPr lang="en-GB">
                <a:solidFill>
                  <a:schemeClr val="dk1"/>
                </a:solidFill>
              </a:rPr>
              <a:t>BigQuery</a:t>
            </a:r>
            <a:endParaRPr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○"/>
            </a:pPr>
            <a:r>
              <a:rPr lang="en-GB">
                <a:solidFill>
                  <a:schemeClr val="dk1"/>
                </a:solidFill>
              </a:rPr>
              <a:t>Dataproc (Spark)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HW0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GCP: console</a:t>
            </a:r>
            <a:endParaRPr lang="en-GB"/>
          </a:p>
        </p:txBody>
      </p:sp>
      <p:sp>
        <p:nvSpPr>
          <p:cNvPr id="157" name="Google Shape;157;p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1700" y="1017725"/>
            <a:ext cx="760061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3418150" y="824700"/>
            <a:ext cx="3353100" cy="65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8"/>
          <p:cNvSpPr/>
          <p:nvPr/>
        </p:nvSpPr>
        <p:spPr>
          <a:xfrm>
            <a:off x="5783725" y="2582600"/>
            <a:ext cx="2588700" cy="106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28"/>
          <p:cNvSpPr txBox="1"/>
          <p:nvPr/>
        </p:nvSpPr>
        <p:spPr>
          <a:xfrm>
            <a:off x="3646025" y="325550"/>
            <a:ext cx="263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Search for services here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3222825" y="4189725"/>
            <a:ext cx="2637000" cy="572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28"/>
          <p:cNvSpPr txBox="1"/>
          <p:nvPr/>
        </p:nvSpPr>
        <p:spPr>
          <a:xfrm>
            <a:off x="3385625" y="4753000"/>
            <a:ext cx="31578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Manage / Enable APIs</a:t>
            </a:r>
            <a:endParaRPr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" name="墨迹 0"/>
              <p14:cNvContentPartPr/>
              <p14:nvPr/>
            </p14:nvContentPartPr>
            <p14:xfrm>
              <a:off x="586105" y="4220845"/>
              <a:ext cx="635" cy="635"/>
            </p14:xfrm>
          </p:contentPart>
        </mc:Choice>
        <mc:Fallback xmlns="">
          <p:pic>
            <p:nvPicPr>
              <p:cNvPr id="1" name="墨迹 0"/>
            </p:nvPicPr>
            <p:blipFill>
              <a:blip r:embed="rId3"/>
            </p:blipFill>
            <p:spPr>
              <a:xfrm>
                <a:off x="586105" y="4220845"/>
                <a:ext cx="635" cy="6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GCP: Cloud SDK</a:t>
            </a:r>
            <a:endParaRPr lang="en-GB"/>
          </a:p>
        </p:txBody>
      </p:sp>
      <p:sp>
        <p:nvSpPr>
          <p:cNvPr id="169" name="Google Shape;169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</a:t>
            </a:r>
            <a:r>
              <a:rPr lang="en-GB"/>
              <a:t>nstall the SDK that is suitable for your local environment: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https://cloud.google.com/sdk/docs/quickstarts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Some testing after installation: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/>
              <a:buChar char="○"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</a:t>
            </a: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cloud info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/>
              <a:buChar char="○"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gcloud auth list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/>
              <a:buChar char="○"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gcloud components list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Change default config: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/>
              <a:buChar char="○"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gcloud init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70" name="Google Shape;170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/>
          <p:nvPr/>
        </p:nvSpPr>
        <p:spPr>
          <a:xfrm>
            <a:off x="3951000" y="1876500"/>
            <a:ext cx="621000" cy="393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30"/>
          <p:cNvSpPr/>
          <p:nvPr/>
        </p:nvSpPr>
        <p:spPr>
          <a:xfrm>
            <a:off x="2217900" y="4158000"/>
            <a:ext cx="2102100" cy="3030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8839199" cy="129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615"/>
            <a:ext cx="10638790" cy="15424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6950" y="3590290"/>
            <a:ext cx="67532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Follow the instruction on the website. If you have a previous account, please select </a:t>
            </a:r>
            <a:endParaRPr lang="en-US" altLang="zh-CN"/>
          </a:p>
          <a:p>
            <a:r>
              <a:rPr lang="en-US" altLang="zh-CN"/>
              <a:t>the correct account and project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/>
          <p:nvPr/>
        </p:nvSpPr>
        <p:spPr>
          <a:xfrm>
            <a:off x="1890000" y="2214000"/>
            <a:ext cx="1633500" cy="1911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33"/>
          <p:cNvSpPr/>
          <p:nvPr/>
        </p:nvSpPr>
        <p:spPr>
          <a:xfrm>
            <a:off x="152400" y="4360500"/>
            <a:ext cx="2804100" cy="630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GCP: Cloud Shell</a:t>
            </a:r>
            <a:endParaRPr lang="en-GB"/>
          </a:p>
        </p:txBody>
      </p:sp>
      <p:sp>
        <p:nvSpPr>
          <p:cNvPr id="210" name="Google Shape;210;p3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28703"/>
            <a:ext cx="9143999" cy="26860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/>
          <p:nvPr/>
        </p:nvSpPr>
        <p:spPr>
          <a:xfrm>
            <a:off x="7263300" y="1076050"/>
            <a:ext cx="957600" cy="731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35"/>
          <p:cNvSpPr txBox="1"/>
          <p:nvPr/>
        </p:nvSpPr>
        <p:spPr>
          <a:xfrm>
            <a:off x="509905" y="4223385"/>
            <a:ext cx="7381240" cy="59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persistent home directory :)</a:t>
            </a:r>
            <a:r>
              <a:rPr lang="en-US" altLang="en-GB" sz="1800">
                <a:solidFill>
                  <a:schemeClr val="dk2"/>
                </a:solidFill>
              </a:rPr>
              <a:t>. The most useful way to complete the HW0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GCP: Cloud Shell </a:t>
            </a:r>
            <a:endParaRPr lang="en-GB"/>
          </a:p>
        </p:txBody>
      </p:sp>
      <p:sp>
        <p:nvSpPr>
          <p:cNvPr id="219" name="Google Shape;219;p3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424639"/>
            <a:ext cx="9143999" cy="267112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" name="墨迹 0"/>
              <p14:cNvContentPartPr/>
              <p14:nvPr/>
            </p14:nvContentPartPr>
            <p14:xfrm>
              <a:off x="6713220" y="3540760"/>
              <a:ext cx="1636395" cy="545465"/>
            </p14:xfrm>
          </p:contentPart>
        </mc:Choice>
        <mc:Fallback xmlns="">
          <p:pic>
            <p:nvPicPr>
              <p:cNvPr id="1" name="墨迹 0"/>
            </p:nvPicPr>
            <p:blipFill>
              <a:blip r:embed="rId3"/>
            </p:blipFill>
            <p:spPr>
              <a:xfrm>
                <a:off x="6713220" y="3540760"/>
                <a:ext cx="1636395" cy="545465"/>
              </a:xfrm>
              <a:prstGeom prst="rect"/>
            </p:spPr>
          </p:pic>
        </mc:Fallback>
      </mc:AlternateContent>
      <p:sp>
        <p:nvSpPr>
          <p:cNvPr id="2" name="文本框 1"/>
          <p:cNvSpPr txBox="1"/>
          <p:nvPr/>
        </p:nvSpPr>
        <p:spPr>
          <a:xfrm>
            <a:off x="984885" y="4740275"/>
            <a:ext cx="6238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Files can be uploaded through Clound Storage, which will be introduced later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13360" y="3881755"/>
              <a:ext cx="1061720" cy="7296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13360" y="3881755"/>
                <a:ext cx="1061720" cy="729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130300" y="4480560"/>
              <a:ext cx="151765" cy="11620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130300" y="4480560"/>
                <a:ext cx="151765" cy="1162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GCP: Cloud Shell Code Editor</a:t>
            </a:r>
            <a:endParaRPr lang="en-GB"/>
          </a:p>
        </p:txBody>
      </p:sp>
      <p:sp>
        <p:nvSpPr>
          <p:cNvPr id="226" name="Google Shape;226;p3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107225"/>
            <a:ext cx="9143999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</a:t>
            </a:r>
            <a:endParaRPr lang="en-GB"/>
          </a:p>
        </p:txBody>
      </p:sp>
      <p:sp>
        <p:nvSpPr>
          <p:cNvPr id="77" name="Google Shape;77;p1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computing platform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Flexibility: on-demand and scale as you want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Efficiency: no need to maintain infra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Services (relevant to this assignment)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Compute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Compute Engines: VMs / Servers (automatically created by Dataproc)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Big data products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BigQuery: Data warehouse for analytics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Dataproc: Hadoop and Spark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Storage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Cloud Storage: Object storage system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Much much more at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https://cloud.google.com/products/</a:t>
            </a:r>
            <a:endParaRPr lang="en-GB" u="sng">
              <a:solidFill>
                <a:schemeClr val="hlink"/>
              </a:solidFill>
              <a:hlinkClick r:id="rId1"/>
            </a:endParaRPr>
          </a:p>
        </p:txBody>
      </p:sp>
      <p:sp>
        <p:nvSpPr>
          <p:cNvPr id="78" name="Google Shape;78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</a:t>
            </a:r>
            <a:endParaRPr lang="en-GB"/>
          </a:p>
        </p:txBody>
      </p:sp>
      <p:sp>
        <p:nvSpPr>
          <p:cNvPr id="233" name="Google Shape;233;p3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347700"/>
            <a:ext cx="1431876" cy="143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</a:t>
            </a:r>
            <a:endParaRPr lang="en-GB"/>
          </a:p>
        </p:txBody>
      </p:sp>
      <p:sp>
        <p:nvSpPr>
          <p:cNvPr id="240" name="Google Shape;240;p3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Online file storage system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Graphical</a:t>
            </a:r>
            <a:r>
              <a:rPr lang="en-GB"/>
              <a:t> UI through console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Command line tool: </a:t>
            </a: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gsutil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41" name="Google Shape;241;p3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" name="墨迹 0"/>
              <p14:cNvContentPartPr/>
              <p14:nvPr/>
            </p14:nvContentPartPr>
            <p14:xfrm>
              <a:off x="5395595" y="309245"/>
              <a:ext cx="635" cy="635"/>
            </p14:xfrm>
          </p:contentPart>
        </mc:Choice>
        <mc:Fallback xmlns="">
          <p:pic>
            <p:nvPicPr>
              <p:cNvPr id="1" name="墨迹 0"/>
            </p:nvPicPr>
            <p:blipFill>
              <a:blip r:embed="rId2"/>
            </p:blipFill>
            <p:spPr>
              <a:xfrm>
                <a:off x="5395595" y="309245"/>
                <a:ext cx="635" cy="635"/>
              </a:xfrm>
              <a:prstGeom prst="rect"/>
            </p:spPr>
          </p:pic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" y="2203450"/>
            <a:ext cx="4852035" cy="2940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</a:t>
            </a:r>
            <a:endParaRPr lang="en-GB"/>
          </a:p>
        </p:txBody>
      </p:sp>
      <p:sp>
        <p:nvSpPr>
          <p:cNvPr id="247" name="Google Shape;247;p4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/>
          <p:nvPr/>
        </p:nvSpPr>
        <p:spPr>
          <a:xfrm>
            <a:off x="152400" y="3199500"/>
            <a:ext cx="1643100" cy="6480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</a:t>
            </a:r>
            <a:endParaRPr lang="en-GB"/>
          </a:p>
        </p:txBody>
      </p:sp>
      <p:sp>
        <p:nvSpPr>
          <p:cNvPr id="255" name="Google Shape;255;p4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/>
          <p:nvPr/>
        </p:nvSpPr>
        <p:spPr>
          <a:xfrm>
            <a:off x="1849500" y="1768500"/>
            <a:ext cx="661500" cy="5130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</a:t>
            </a:r>
            <a:endParaRPr lang="en-GB"/>
          </a:p>
        </p:txBody>
      </p:sp>
      <p:sp>
        <p:nvSpPr>
          <p:cNvPr id="263" name="Google Shape;263;p4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文本框 0"/>
          <p:cNvSpPr txBox="1"/>
          <p:nvPr/>
        </p:nvSpPr>
        <p:spPr>
          <a:xfrm>
            <a:off x="7011035" y="1304925"/>
            <a:ext cx="20027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Name your own bucket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</a:t>
            </a:r>
            <a:endParaRPr lang="en-GB"/>
          </a:p>
        </p:txBody>
      </p:sp>
      <p:sp>
        <p:nvSpPr>
          <p:cNvPr id="270" name="Google Shape;270;p4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</a:t>
            </a:r>
            <a:endParaRPr lang="en-GB"/>
          </a:p>
        </p:txBody>
      </p:sp>
      <p:sp>
        <p:nvSpPr>
          <p:cNvPr id="277" name="Google Shape;277;p4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</a:t>
            </a:r>
            <a:endParaRPr lang="en-GB"/>
          </a:p>
        </p:txBody>
      </p:sp>
      <p:sp>
        <p:nvSpPr>
          <p:cNvPr id="284" name="Google Shape;284;p4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85" name="Google Shape;285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</a:t>
            </a:r>
            <a:endParaRPr lang="en-GB"/>
          </a:p>
        </p:txBody>
      </p:sp>
      <p:sp>
        <p:nvSpPr>
          <p:cNvPr id="291" name="Google Shape;291;p4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/>
          <p:nvPr/>
        </p:nvSpPr>
        <p:spPr>
          <a:xfrm>
            <a:off x="1323000" y="4543825"/>
            <a:ext cx="661500" cy="5130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936625"/>
            <a:ext cx="3331210" cy="42068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</a:t>
            </a:r>
            <a:endParaRPr lang="en-GB"/>
          </a:p>
        </p:txBody>
      </p:sp>
      <p:sp>
        <p:nvSpPr>
          <p:cNvPr id="299" name="Google Shape;299;p4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2312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文本框 0"/>
          <p:cNvSpPr txBox="1"/>
          <p:nvPr/>
        </p:nvSpPr>
        <p:spPr>
          <a:xfrm>
            <a:off x="6275705" y="1824355"/>
            <a:ext cx="284480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dataset provided in HW0 details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Cllick on the uploaded dataset file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Cloud Platform (GCP)</a:t>
            </a:r>
            <a:endParaRPr lang="en-GB"/>
          </a:p>
        </p:txBody>
      </p:sp>
      <p:sp>
        <p:nvSpPr>
          <p:cNvPr id="70" name="Google Shape;70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744775"/>
            <a:ext cx="1406075" cy="14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</a:t>
            </a:r>
            <a:endParaRPr lang="en-GB"/>
          </a:p>
        </p:txBody>
      </p:sp>
      <p:sp>
        <p:nvSpPr>
          <p:cNvPr id="306" name="Google Shape;306;p4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8"/>
          <p:cNvSpPr/>
          <p:nvPr/>
        </p:nvSpPr>
        <p:spPr>
          <a:xfrm>
            <a:off x="1301300" y="3456000"/>
            <a:ext cx="4188600" cy="16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48"/>
          <p:cNvSpPr txBox="1"/>
          <p:nvPr/>
        </p:nvSpPr>
        <p:spPr>
          <a:xfrm>
            <a:off x="6380550" y="3190275"/>
            <a:ext cx="20919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Uniform Resource Identifier, like</a:t>
            </a:r>
            <a:r>
              <a:rPr lang="en-GB" i="1"/>
              <a:t> a filepath</a:t>
            </a:r>
            <a:r>
              <a:rPr lang="en-GB"/>
              <a:t> on GCP, use this in your program</a:t>
            </a:r>
            <a:endParaRPr lang="en-GB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- </a:t>
            </a: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gsutil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315" name="Google Shape;315;p4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Interact with Cloud Storage through command line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Works similar to unix command line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Useful commands: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Concatenate object content to stdout:</a:t>
            </a:r>
            <a:br>
              <a:rPr lang="en-GB"/>
            </a:b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gsutil cat [-h] url…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Copy file:</a:t>
            </a:r>
            <a:br>
              <a:rPr lang="en-GB"/>
            </a:b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gsutil cp [OPTION]... src_url dst_url 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/>
              <a:buChar char="○"/>
            </a:pPr>
            <a:r>
              <a:rPr lang="en-GB"/>
              <a:t>List files:</a:t>
            </a:r>
            <a:br>
              <a:rPr lang="en-GB"/>
            </a:b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gsutil ls [OPTION]... url…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/>
              <a:buChar char="●"/>
            </a:pPr>
            <a:r>
              <a:rPr lang="en-GB"/>
              <a:t>Explore more at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https://cloud.google.com/storage/docs/gsutil</a:t>
            </a:r>
            <a:endParaRPr lang="en-GB" u="sng">
              <a:solidFill>
                <a:schemeClr val="hlink"/>
              </a:solidFill>
              <a:hlinkClick r:id="rId1"/>
            </a:endParaRPr>
          </a:p>
        </p:txBody>
      </p:sp>
      <p:sp>
        <p:nvSpPr>
          <p:cNvPr id="316" name="Google Shape;316;p4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</a:t>
            </a:r>
            <a:endParaRPr lang="en-GB"/>
          </a:p>
        </p:txBody>
      </p:sp>
      <p:sp>
        <p:nvSpPr>
          <p:cNvPr id="322" name="Google Shape;322;p5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23" name="Google Shape;323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477950"/>
            <a:ext cx="1345675" cy="11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</a:t>
            </a:r>
            <a:endParaRPr lang="en-GB"/>
          </a:p>
        </p:txBody>
      </p:sp>
      <p:sp>
        <p:nvSpPr>
          <p:cNvPr id="329" name="Google Shape;329;p5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</a:t>
            </a:r>
            <a:r>
              <a:rPr lang="en-GB"/>
              <a:t>ata warehouse for analytics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SQL-like languages to interact with DB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RESTful APIs / client libraries for programmatic access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Graphical UI</a:t>
            </a:r>
            <a:endParaRPr lang="en-GB"/>
          </a:p>
        </p:txBody>
      </p:sp>
      <p:sp>
        <p:nvSpPr>
          <p:cNvPr id="330" name="Google Shape;330;p5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4155" y="2613025"/>
            <a:ext cx="3717290" cy="2530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75865" y="4509135"/>
            <a:ext cx="27552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search for BigQuery and go for it</a:t>
            </a:r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</a:t>
            </a:r>
            <a:endParaRPr lang="en-GB"/>
          </a:p>
        </p:txBody>
      </p:sp>
      <p:sp>
        <p:nvSpPr>
          <p:cNvPr id="336" name="Google Shape;336;p5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/>
          <p:nvPr/>
        </p:nvSpPr>
        <p:spPr>
          <a:xfrm>
            <a:off x="1390500" y="3145500"/>
            <a:ext cx="729000" cy="3240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</a:t>
            </a:r>
            <a:endParaRPr lang="en-GB"/>
          </a:p>
        </p:txBody>
      </p:sp>
      <p:sp>
        <p:nvSpPr>
          <p:cNvPr id="344" name="Google Shape;344;p5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80" y="958850"/>
            <a:ext cx="6076315" cy="4184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</a:t>
            </a:r>
            <a:endParaRPr lang="en-GB"/>
          </a:p>
        </p:txBody>
      </p:sp>
      <p:sp>
        <p:nvSpPr>
          <p:cNvPr id="351" name="Google Shape;351;p5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63140"/>
            <a:ext cx="61183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</a:t>
            </a:r>
            <a:endParaRPr lang="en-GB"/>
          </a:p>
        </p:txBody>
      </p:sp>
      <p:sp>
        <p:nvSpPr>
          <p:cNvPr id="358" name="Google Shape;358;p5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59" name="Google Shape;359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/>
          <p:nvPr/>
        </p:nvSpPr>
        <p:spPr>
          <a:xfrm>
            <a:off x="3125550" y="2247750"/>
            <a:ext cx="401700" cy="3240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</a:t>
            </a:r>
            <a:endParaRPr lang="en-GB"/>
          </a:p>
        </p:txBody>
      </p:sp>
      <p:sp>
        <p:nvSpPr>
          <p:cNvPr id="366" name="Google Shape;366;p5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67" name="Google Shape;367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770" y="2289175"/>
            <a:ext cx="4624070" cy="28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/>
          <p:nvPr/>
        </p:nvSpPr>
        <p:spPr>
          <a:xfrm>
            <a:off x="2306425" y="2846570"/>
            <a:ext cx="614100" cy="168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840" y="50165"/>
            <a:ext cx="4391025" cy="302958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</a:t>
            </a:r>
            <a:endParaRPr lang="en-GB"/>
          </a:p>
        </p:txBody>
      </p:sp>
      <p:sp>
        <p:nvSpPr>
          <p:cNvPr id="374" name="Google Shape;374;p5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5415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7"/>
          <p:cNvSpPr/>
          <p:nvPr/>
        </p:nvSpPr>
        <p:spPr>
          <a:xfrm>
            <a:off x="2653050" y="4775575"/>
            <a:ext cx="614100" cy="168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" name="墨迹 0"/>
              <p14:cNvContentPartPr/>
              <p14:nvPr/>
            </p14:nvContentPartPr>
            <p14:xfrm>
              <a:off x="2743835" y="3246755"/>
              <a:ext cx="534670" cy="347345"/>
            </p14:xfrm>
          </p:contentPart>
        </mc:Choice>
        <mc:Fallback xmlns="">
          <p:pic>
            <p:nvPicPr>
              <p:cNvPr id="1" name="墨迹 0"/>
            </p:nvPicPr>
            <p:blipFill>
              <a:blip r:embed="rId3"/>
            </p:blipFill>
            <p:spPr>
              <a:xfrm>
                <a:off x="2743835" y="3246755"/>
                <a:ext cx="534670" cy="3473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 Setup</a:t>
            </a:r>
            <a:endParaRPr lang="en-GB"/>
          </a:p>
        </p:txBody>
      </p:sp>
      <p:sp>
        <p:nvSpPr>
          <p:cNvPr id="84" name="Google Shape;84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a google account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Apply for $300 credit for the first year: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https://cloud.google.com/free/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 to</a:t>
            </a:r>
            <a:r>
              <a:rPr lang="en-GB" u="sng">
                <a:solidFill>
                  <a:schemeClr val="hlink"/>
                </a:solidFill>
                <a:hlinkClick r:id="rId2"/>
              </a:rPr>
              <a:t> Console dashboard</a:t>
            </a:r>
            <a:r>
              <a:rPr lang="en-GB"/>
              <a:t> -&gt; Billing to check credit is there</a:t>
            </a:r>
            <a:endParaRPr lang="en-GB"/>
          </a:p>
        </p:txBody>
      </p:sp>
      <p:sp>
        <p:nvSpPr>
          <p:cNvPr id="85" name="Google Shape;85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2310130"/>
            <a:ext cx="4610100" cy="2599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993140" y="3161030"/>
              <a:ext cx="2698115" cy="10731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993140" y="3161030"/>
                <a:ext cx="26981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954405" y="4552950"/>
              <a:ext cx="1022985" cy="2933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954405" y="4552950"/>
                <a:ext cx="1022985" cy="2933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BigQuery</a:t>
            </a:r>
            <a:endParaRPr lang="en-GB"/>
          </a:p>
        </p:txBody>
      </p:sp>
      <p:sp>
        <p:nvSpPr>
          <p:cNvPr id="382" name="Google Shape;382;p5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642110"/>
            <a:ext cx="4822190" cy="334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580" y="43180"/>
            <a:ext cx="5011420" cy="3340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5782310" y="489585"/>
              <a:ext cx="642620" cy="17399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5782310" y="489585"/>
                <a:ext cx="642620" cy="1739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</a:t>
            </a:r>
            <a:endParaRPr lang="en-GB"/>
          </a:p>
        </p:txBody>
      </p:sp>
      <p:sp>
        <p:nvSpPr>
          <p:cNvPr id="389" name="Google Shape;389;p5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239200"/>
            <a:ext cx="1453575" cy="14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</a:t>
            </a:r>
            <a:endParaRPr lang="en-GB"/>
          </a:p>
        </p:txBody>
      </p:sp>
      <p:sp>
        <p:nvSpPr>
          <p:cNvPr id="396" name="Google Shape;396;p6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97" name="Google Shape;397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145" y="4362450"/>
            <a:ext cx="8001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41" y="1017725"/>
            <a:ext cx="70701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 is dataproc?</a:t>
            </a:r>
            <a:endParaRPr lang="en-GB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</a:t>
            </a:r>
            <a:endParaRPr lang="en-GB"/>
          </a:p>
        </p:txBody>
      </p:sp>
      <p:sp>
        <p:nvSpPr>
          <p:cNvPr id="406" name="Google Shape;406;p6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07" name="Google Shape;407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145" y="4362450"/>
            <a:ext cx="8001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41" y="1017725"/>
            <a:ext cx="70701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Why</a:t>
            </a:r>
            <a:r>
              <a:rPr lang="en-GB"/>
              <a:t> dataproc?</a:t>
            </a:r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 </a:t>
            </a:r>
            <a:endParaRPr lang="en-GB"/>
          </a:p>
        </p:txBody>
      </p:sp>
      <p:sp>
        <p:nvSpPr>
          <p:cNvPr id="416" name="Google Shape;416;p6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文本框 0"/>
          <p:cNvSpPr txBox="1"/>
          <p:nvPr/>
        </p:nvSpPr>
        <p:spPr>
          <a:xfrm>
            <a:off x="6005195" y="698500"/>
            <a:ext cx="19837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search cloud data proc</a:t>
            </a:r>
            <a:endParaRPr lang="en-US" altLang="zh-CN"/>
          </a:p>
          <a:p>
            <a:r>
              <a:rPr lang="en-US" altLang="zh-CN"/>
              <a:t>click on the API link</a:t>
            </a:r>
            <a:endParaRPr lang="en-US" alt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 </a:t>
            </a:r>
            <a:r>
              <a:rPr lang="en-GB"/>
              <a:t>- graphical UI</a:t>
            </a:r>
            <a:endParaRPr lang="en-GB"/>
          </a:p>
        </p:txBody>
      </p:sp>
      <p:sp>
        <p:nvSpPr>
          <p:cNvPr id="423" name="Google Shape;423;p6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611833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文本框 0"/>
          <p:cNvSpPr txBox="1"/>
          <p:nvPr/>
        </p:nvSpPr>
        <p:spPr>
          <a:xfrm>
            <a:off x="6842760" y="1485265"/>
            <a:ext cx="19043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Go to Cloud Dataproc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5422900" y="2712085"/>
            <a:ext cx="34093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Have not tested GKE, should also be OK</a:t>
            </a:r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11700" y="1132790"/>
            <a:ext cx="8520600" cy="3416400"/>
          </a:xfrm>
        </p:spPr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" name="文本框 7"/>
          <p:cNvSpPr txBox="1"/>
          <p:nvPr/>
        </p:nvSpPr>
        <p:spPr>
          <a:xfrm>
            <a:off x="5988050" y="669925"/>
            <a:ext cx="32499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create cluster with Jupyter</a:t>
            </a:r>
            <a:endParaRPr lang="en-US" altLang="zh-CN"/>
          </a:p>
          <a:p>
            <a:r>
              <a:rPr lang="en-US" altLang="zh-CN"/>
              <a:t>(just pick Jupyter instead of Anaconda)</a:t>
            </a:r>
            <a:endParaRPr lang="en-US" altLang="zh-CN"/>
          </a:p>
          <a:p>
            <a:r>
              <a:rPr lang="en-US" altLang="zh-CN"/>
              <a:t>Then Click into the created cluster</a:t>
            </a:r>
            <a:endParaRPr lang="en-US" altLang="zh-CN"/>
          </a:p>
        </p:txBody>
      </p:sp>
      <p:pic>
        <p:nvPicPr>
          <p:cNvPr id="9" name="图片 8" descr="截屏2022-09-09 17.26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2545" y="1407160"/>
            <a:ext cx="6561455" cy="3634740"/>
          </a:xfrm>
          <a:prstGeom prst="rect">
            <a:avLst/>
          </a:prstGeom>
        </p:spPr>
      </p:pic>
      <p:pic>
        <p:nvPicPr>
          <p:cNvPr id="10" name="图片 9" descr="截屏2022-09-09 17.25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0"/>
            <a:ext cx="4660900" cy="29044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 - </a:t>
            </a:r>
            <a:r>
              <a:rPr lang="en-GB"/>
              <a:t>Cloud SDK</a:t>
            </a:r>
            <a:endParaRPr lang="en-GB"/>
          </a:p>
        </p:txBody>
      </p:sp>
      <p:sp>
        <p:nvSpPr>
          <p:cNvPr id="430" name="Google Shape;430;p6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31" name="Google Shape;431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2304763"/>
            <a:ext cx="8839200" cy="107141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Cluster creation (using Cloud SDK):</a:t>
            </a:r>
            <a:r>
              <a:rPr lang="en-US" altLang="en-GB"/>
              <a:t> (Instead of using GUI, command line tool can also be used to create Dataproc, recommended for Linux experts)</a:t>
            </a:r>
            <a:endParaRPr lang="en-US" altLang="en-GB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 - Cloud SDK</a:t>
            </a:r>
            <a:endParaRPr lang="en-GB"/>
          </a:p>
        </p:txBody>
      </p:sp>
      <p:sp>
        <p:nvSpPr>
          <p:cNvPr id="438" name="Google Shape;438;p6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39" name="Google Shape;439;p65"/>
          <p:cNvSpPr txBox="1"/>
          <p:nvPr>
            <p:ph type="body" idx="1"/>
          </p:nvPr>
        </p:nvSpPr>
        <p:spPr>
          <a:xfrm>
            <a:off x="311700" y="1152475"/>
            <a:ext cx="85206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Cluster creation (using Cloud SDK):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440" name="Google Shape;440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9900" y="2119125"/>
            <a:ext cx="6648344" cy="28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 - Cloud SDK</a:t>
            </a:r>
            <a:endParaRPr lang="en-GB"/>
          </a:p>
        </p:txBody>
      </p:sp>
      <p:sp>
        <p:nvSpPr>
          <p:cNvPr id="446" name="Google Shape;446;p6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47" name="Google Shape;447;p66"/>
          <p:cNvSpPr txBox="1"/>
          <p:nvPr>
            <p:ph type="body" idx="1"/>
          </p:nvPr>
        </p:nvSpPr>
        <p:spPr>
          <a:xfrm>
            <a:off x="311700" y="1152475"/>
            <a:ext cx="85206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Submit a job - Pi calculation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448" name="Google Shape;448;p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2136775"/>
            <a:ext cx="8839200" cy="173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0"/>
            <a:ext cx="892048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379730" y="180975"/>
              <a:ext cx="1188720" cy="4953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379730" y="180975"/>
                <a:ext cx="1188720" cy="49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345170" y="-43180"/>
              <a:ext cx="702310" cy="3708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345170" y="-43180"/>
                <a:ext cx="702310" cy="370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872740" y="3329305"/>
              <a:ext cx="185420" cy="203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872740" y="3329305"/>
                <a:ext cx="18542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5258435" y="3913505"/>
              <a:ext cx="799465" cy="400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5258435" y="3913505"/>
                <a:ext cx="799465" cy="400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 - Cloud SDK</a:t>
            </a:r>
            <a:endParaRPr lang="en-GB"/>
          </a:p>
        </p:txBody>
      </p:sp>
      <p:sp>
        <p:nvSpPr>
          <p:cNvPr id="454" name="Google Shape;454;p6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5" name="Google Shape;455;p67"/>
          <p:cNvSpPr txBox="1"/>
          <p:nvPr>
            <p:ph type="body" idx="1"/>
          </p:nvPr>
        </p:nvSpPr>
        <p:spPr>
          <a:xfrm>
            <a:off x="311700" y="1152475"/>
            <a:ext cx="85206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Submit a job - Pi calculation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4800" y="1755000"/>
            <a:ext cx="3932350" cy="32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7"/>
          <p:cNvSpPr/>
          <p:nvPr/>
        </p:nvSpPr>
        <p:spPr>
          <a:xfrm>
            <a:off x="304800" y="3395250"/>
            <a:ext cx="2624700" cy="393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</a:t>
            </a:r>
            <a:endParaRPr lang="en-GB"/>
          </a:p>
        </p:txBody>
      </p:sp>
      <p:sp>
        <p:nvSpPr>
          <p:cNvPr id="463" name="Google Shape;463;p68"/>
          <p:cNvSpPr txBox="1"/>
          <p:nvPr>
            <p:ph type="body" idx="1"/>
          </p:nvPr>
        </p:nvSpPr>
        <p:spPr>
          <a:xfrm>
            <a:off x="311700" y="1152475"/>
            <a:ext cx="8520600" cy="1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</a:t>
            </a:r>
            <a:r>
              <a:rPr lang="en-GB"/>
              <a:t>n-demand, fu</a:t>
            </a:r>
            <a:r>
              <a:rPr lang="en-GB"/>
              <a:t>lly managed c</a:t>
            </a:r>
            <a:r>
              <a:rPr lang="en-GB"/>
              <a:t>loud service for running Apache Hadoop and Spark on GCP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Cluster creation (using Cloud SDK):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Automatically creates VMs with Spark pre-installed 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464" name="Google Shape;464;p6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65" name="Google Shape;465;p68"/>
          <p:cNvSpPr txBox="1"/>
          <p:nvPr/>
        </p:nvSpPr>
        <p:spPr>
          <a:xfrm>
            <a:off x="7715225" y="2881075"/>
            <a:ext cx="14289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Cloud Storage bucket: w</a:t>
            </a:r>
            <a:r>
              <a:rPr lang="en-GB">
                <a:solidFill>
                  <a:schemeClr val="dk2"/>
                </a:solidFill>
              </a:rPr>
              <a:t>here your jupyter notebooks are saved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6" name="Google Shape;466;p68"/>
          <p:cNvSpPr txBox="1"/>
          <p:nvPr/>
        </p:nvSpPr>
        <p:spPr>
          <a:xfrm>
            <a:off x="86825" y="2852425"/>
            <a:ext cx="104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Install Jupyter Notebook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7" name="Google Shape;467;p68"/>
          <p:cNvSpPr txBox="1"/>
          <p:nvPr/>
        </p:nvSpPr>
        <p:spPr>
          <a:xfrm>
            <a:off x="1270075" y="4269625"/>
            <a:ext cx="270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Works like </a:t>
            </a:r>
            <a:r>
              <a:rPr lang="en-GB">
                <a:solidFill>
                  <a:schemeClr val="dk2"/>
                </a:solidFill>
              </a:rPr>
              <a:t>pip install &lt;your package&gt;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68" name="Google Shape;468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8425" y="2660886"/>
            <a:ext cx="6637449" cy="15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8"/>
          <p:cNvSpPr/>
          <p:nvPr/>
        </p:nvSpPr>
        <p:spPr>
          <a:xfrm>
            <a:off x="5872500" y="2795625"/>
            <a:ext cx="702000" cy="29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0" name="Google Shape;470;p68"/>
          <p:cNvSpPr/>
          <p:nvPr/>
        </p:nvSpPr>
        <p:spPr>
          <a:xfrm>
            <a:off x="4572000" y="2983500"/>
            <a:ext cx="1179900" cy="298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1" name="Google Shape;471;p68"/>
          <p:cNvSpPr/>
          <p:nvPr/>
        </p:nvSpPr>
        <p:spPr>
          <a:xfrm>
            <a:off x="6574500" y="2983500"/>
            <a:ext cx="1179900" cy="298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Dataproc - Spar</a:t>
            </a:r>
            <a:r>
              <a:rPr lang="en-GB"/>
              <a:t>k </a:t>
            </a:r>
            <a:r>
              <a:rPr lang="en-GB"/>
              <a:t>execution / submit jobs</a:t>
            </a:r>
            <a:endParaRPr lang="en-GB"/>
          </a:p>
        </p:txBody>
      </p:sp>
      <p:sp>
        <p:nvSpPr>
          <p:cNvPr id="477" name="Google Shape;477;p6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Jupyter notebook: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SDK: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gcloud dataproc jobs submit pyspark &lt;your_program.py&gt; --cluster=&lt;cluster-name&gt;</a:t>
            </a:r>
            <a:endParaRPr sz="14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1"/>
              </a:rPr>
              <a:t>View your jobs in console</a:t>
            </a:r>
            <a:endParaRPr sz="1400"/>
          </a:p>
        </p:txBody>
      </p:sp>
      <p:sp>
        <p:nvSpPr>
          <p:cNvPr id="478" name="Google Shape;478;p6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79" name="Google Shape;479;p6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46000" y="1017725"/>
            <a:ext cx="6257073" cy="24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9"/>
          <p:cNvSpPr/>
          <p:nvPr/>
        </p:nvSpPr>
        <p:spPr>
          <a:xfrm>
            <a:off x="3895600" y="3168575"/>
            <a:ext cx="987600" cy="17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1" name="Google Shape;481;p69"/>
          <p:cNvSpPr txBox="1"/>
          <p:nvPr/>
        </p:nvSpPr>
        <p:spPr>
          <a:xfrm>
            <a:off x="4420350" y="4080075"/>
            <a:ext cx="46008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P</a:t>
            </a:r>
            <a:r>
              <a:rPr lang="en-GB">
                <a:solidFill>
                  <a:schemeClr val="dk2"/>
                </a:solidFill>
              </a:rPr>
              <a:t>rogram could be Cloud Storage URI / local path / Cloud Shell path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-GB">
                <a:solidFill>
                  <a:schemeClr val="dk2"/>
                </a:solidFill>
              </a:rPr>
              <a:t>Data should be on Cloud storage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Dataproc - Spark execution / submit jobs (cont’)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7" name="Google Shape;487;p70"/>
          <p:cNvSpPr txBox="1"/>
          <p:nvPr>
            <p:ph type="body" idx="1"/>
          </p:nvPr>
        </p:nvSpPr>
        <p:spPr>
          <a:xfrm>
            <a:off x="311700" y="113279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Spark shell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ssh into master node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pyspark </a:t>
            </a:r>
            <a:endParaRPr lang="en-GB"/>
          </a:p>
        </p:txBody>
      </p:sp>
      <p:sp>
        <p:nvSpPr>
          <p:cNvPr id="488" name="Google Shape;488;p7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89" name="Google Shape;489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50775" y="1840625"/>
            <a:ext cx="5877174" cy="160937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0"/>
          <p:cNvSpPr/>
          <p:nvPr/>
        </p:nvSpPr>
        <p:spPr>
          <a:xfrm>
            <a:off x="2843025" y="2832175"/>
            <a:ext cx="1171800" cy="572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1" name="Google Shape;491;p7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222274" y="3554575"/>
            <a:ext cx="4705676" cy="1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HW0</a:t>
            </a:r>
            <a:endParaRPr lang="en-GB"/>
          </a:p>
        </p:txBody>
      </p:sp>
      <p:sp>
        <p:nvSpPr>
          <p:cNvPr id="497" name="Google Shape;497;p7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Read documentations and tutorials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Setup GCP and Cloud SDK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Familiar with BigQuery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Run Spark examples on Dataproc - Pi calculation and word count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Tw</a:t>
            </a:r>
            <a:r>
              <a:rPr lang="en-GB"/>
              <a:t>o</a:t>
            </a:r>
            <a:r>
              <a:rPr lang="en-GB"/>
              <a:t> light programming questions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BigQuery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Spark program - Find top k most frequent words</a:t>
            </a:r>
            <a:endParaRPr lang="en-GB"/>
          </a:p>
        </p:txBody>
      </p:sp>
      <p:sp>
        <p:nvSpPr>
          <p:cNvPr id="498" name="Google Shape;498;p7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99" name="Google Shape;499;p71"/>
          <p:cNvSpPr txBox="1"/>
          <p:nvPr/>
        </p:nvSpPr>
        <p:spPr>
          <a:xfrm>
            <a:off x="311700" y="3754550"/>
            <a:ext cx="711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Remember to delete your dataproc clusters when you finish executions to save money.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2956500" y="1917000"/>
            <a:ext cx="1228500" cy="553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77358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4674</Words>
  <Application>WPS 文字</Application>
  <PresentationFormat/>
  <Paragraphs>368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Arial</vt:lpstr>
      <vt:lpstr>宋体</vt:lpstr>
      <vt:lpstr>Wingdings</vt:lpstr>
      <vt:lpstr>Arial</vt:lpstr>
      <vt:lpstr>Courier New</vt:lpstr>
      <vt:lpstr>微软雅黑</vt:lpstr>
      <vt:lpstr>汉仪旗黑</vt:lpstr>
      <vt:lpstr>宋体</vt:lpstr>
      <vt:lpstr>Arial Unicode MS</vt:lpstr>
      <vt:lpstr>汉仪书宋二KW</vt:lpstr>
      <vt:lpstr>Simple Light</vt:lpstr>
      <vt:lpstr>EECS E6893 Big Data Analytics Intro to Big Data Analytics on GCP</vt:lpstr>
      <vt:lpstr>Agenda</vt:lpstr>
      <vt:lpstr>GCP</vt:lpstr>
      <vt:lpstr>Google Cloud Platform (GCP)</vt:lpstr>
      <vt:lpstr>GCP Setup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GCP: Create project</vt:lpstr>
      <vt:lpstr>PowerPoint 演示文稿</vt:lpstr>
      <vt:lpstr>PowerPoint 演示文稿</vt:lpstr>
      <vt:lpstr>PowerPoint 演示文稿</vt:lpstr>
      <vt:lpstr>GCP: Interaction</vt:lpstr>
      <vt:lpstr>PowerPoint 演示文稿</vt:lpstr>
      <vt:lpstr>PowerPoint 演示文稿</vt:lpstr>
      <vt:lpstr>GCP: console</vt:lpstr>
      <vt:lpstr>GCP: Cloud SDK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GCP: Cloud Shell</vt:lpstr>
      <vt:lpstr>GCP: Cloud Shell </vt:lpstr>
      <vt:lpstr>GCP: Cloud Shell Code Editor</vt:lpstr>
      <vt:lpstr>Cloud Storage</vt:lpstr>
      <vt:lpstr>Cloud Storage</vt:lpstr>
      <vt:lpstr>Cloud Storage </vt:lpstr>
      <vt:lpstr>Cloud Storage </vt:lpstr>
      <vt:lpstr>Cloud Storage </vt:lpstr>
      <vt:lpstr>Cloud Storage </vt:lpstr>
      <vt:lpstr>Cloud Storage </vt:lpstr>
      <vt:lpstr>Cloud Storage </vt:lpstr>
      <vt:lpstr>Cloud Storage </vt:lpstr>
      <vt:lpstr>Cloud Storage </vt:lpstr>
      <vt:lpstr>Cloud Storage </vt:lpstr>
      <vt:lpstr>Cloud Storage - gsutil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Dataproc</vt:lpstr>
      <vt:lpstr>Dataproc</vt:lpstr>
      <vt:lpstr>Dataproc</vt:lpstr>
      <vt:lpstr>Dataproc </vt:lpstr>
      <vt:lpstr>Dataproc - graphical UI</vt:lpstr>
      <vt:lpstr>PowerPoint 演示文稿</vt:lpstr>
      <vt:lpstr>Dataproc - Cloud SDK</vt:lpstr>
      <vt:lpstr>Dataproc - Cloud SDK</vt:lpstr>
      <vt:lpstr>Dataproc - Cloud SDK</vt:lpstr>
      <vt:lpstr>Dataproc - Cloud SDK</vt:lpstr>
      <vt:lpstr>Dataproc</vt:lpstr>
      <vt:lpstr>Dataproc - Spark execution / submit jobs</vt:lpstr>
      <vt:lpstr>Dataproc - Spark execution / submit jobs (cont’)</vt:lpstr>
      <vt:lpstr>HW0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E6893 Big Data Analytics Intro to Big Data Analytics on GCP</dc:title>
  <dc:creator/>
  <cp:lastModifiedBy>17岁这年</cp:lastModifiedBy>
  <cp:revision>19</cp:revision>
  <dcterms:created xsi:type="dcterms:W3CDTF">2022-09-09T21:31:16Z</dcterms:created>
  <dcterms:modified xsi:type="dcterms:W3CDTF">2022-09-09T21:31:16Z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C38710E1729AE8B4EF661B63F6C00C82</vt:lpwstr>
  </property>
  <property fmtid="{D5CDD505-2E9C-101B-9397-08002B2CF9AE}" pid="3" name="KSOProductBuildVer">
    <vt:lpwstr>2052-4.4.1.7360</vt:lpwstr>
  </property>
</Properties>
</file>